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73" r:id="rId3"/>
    <p:sldId id="272" r:id="rId4"/>
    <p:sldId id="276" r:id="rId5"/>
    <p:sldId id="277" r:id="rId6"/>
    <p:sldId id="268" r:id="rId7"/>
    <p:sldId id="283" r:id="rId8"/>
    <p:sldId id="263" r:id="rId9"/>
    <p:sldId id="278" r:id="rId10"/>
    <p:sldId id="267" r:id="rId11"/>
    <p:sldId id="284" r:id="rId12"/>
    <p:sldId id="280" r:id="rId13"/>
    <p:sldId id="281" r:id="rId14"/>
    <p:sldId id="282"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snapToGrid="0" snapToObjects="1">
      <p:cViewPr>
        <p:scale>
          <a:sx n="60" d="100"/>
          <a:sy n="60" d="100"/>
        </p:scale>
        <p:origin x="-1572"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1C42225-24BD-FD4A-8542-85136F86A5F9}" type="datetimeFigureOut">
              <a:rPr lang="en-US" smtClean="0"/>
              <a:pPr/>
              <a:t>12/10/2013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C0E553-1D00-874F-886D-2CAC81E76EDE}" type="slidenum">
              <a:rPr lang="en-US" smtClean="0"/>
              <a:pPr/>
              <a:t>‹#›</a:t>
            </a:fld>
            <a:endParaRPr lang="en-US"/>
          </a:p>
        </p:txBody>
      </p:sp>
    </p:spTree>
    <p:extLst>
      <p:ext uri="{BB962C8B-B14F-4D97-AF65-F5344CB8AC3E}">
        <p14:creationId xmlns:p14="http://schemas.microsoft.com/office/powerpoint/2010/main" val="2783210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C0E553-1D00-874F-886D-2CAC81E76EDE}" type="slidenum">
              <a:rPr lang="en-US" smtClean="0"/>
              <a:pPr/>
              <a:t>1</a:t>
            </a:fld>
            <a:endParaRPr lang="en-US"/>
          </a:p>
        </p:txBody>
      </p:sp>
    </p:spTree>
    <p:extLst>
      <p:ext uri="{BB962C8B-B14F-4D97-AF65-F5344CB8AC3E}">
        <p14:creationId xmlns:p14="http://schemas.microsoft.com/office/powerpoint/2010/main" val="225933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475490"/>
            <a:ext cx="2133600" cy="365125"/>
          </a:xfrm>
          <a:prstGeom prst="rect">
            <a:avLst/>
          </a:prstGeom>
        </p:spPr>
        <p:txBody>
          <a:bodyPr/>
          <a:lstStyle/>
          <a:p>
            <a:fld id="{CDD216A0-FD07-6448-A37A-560E577316CC}" type="datetimeFigureOut">
              <a:rPr lang="en-US" smtClean="0"/>
              <a:pPr/>
              <a:t>12/10/2013</a:t>
            </a:fld>
            <a:endParaRPr lang="en-US"/>
          </a:p>
        </p:txBody>
      </p:sp>
      <p:sp>
        <p:nvSpPr>
          <p:cNvPr id="5" name="Footer Placeholder 4"/>
          <p:cNvSpPr>
            <a:spLocks noGrp="1"/>
          </p:cNvSpPr>
          <p:nvPr>
            <p:ph type="ftr" sz="quarter" idx="11"/>
          </p:nvPr>
        </p:nvSpPr>
        <p:spPr>
          <a:xfrm>
            <a:off x="3124200" y="647549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475490"/>
            <a:ext cx="2133600" cy="365125"/>
          </a:xfrm>
          <a:prstGeom prst="rect">
            <a:avLst/>
          </a:prstGeom>
        </p:spPr>
        <p:txBody>
          <a:bodyPr/>
          <a:lstStyle/>
          <a:p>
            <a:fld id="{8D2DF76D-0E79-9848-B05D-B242B0FD35E7}" type="slidenum">
              <a:rPr lang="en-US" smtClean="0"/>
              <a:pPr/>
              <a:t>‹#›</a:t>
            </a:fld>
            <a:endParaRPr lang="en-US"/>
          </a:p>
        </p:txBody>
      </p:sp>
    </p:spTree>
    <p:extLst>
      <p:ext uri="{BB962C8B-B14F-4D97-AF65-F5344CB8AC3E}">
        <p14:creationId xmlns:p14="http://schemas.microsoft.com/office/powerpoint/2010/main" val="37744680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475490"/>
            <a:ext cx="2133600" cy="365125"/>
          </a:xfrm>
          <a:prstGeom prst="rect">
            <a:avLst/>
          </a:prstGeom>
        </p:spPr>
        <p:txBody>
          <a:bodyPr/>
          <a:lstStyle/>
          <a:p>
            <a:fld id="{CDD216A0-FD07-6448-A37A-560E577316CC}" type="datetimeFigureOut">
              <a:rPr lang="en-US" smtClean="0"/>
              <a:pPr/>
              <a:t>12/10/2013</a:t>
            </a:fld>
            <a:endParaRPr lang="en-US"/>
          </a:p>
        </p:txBody>
      </p:sp>
      <p:sp>
        <p:nvSpPr>
          <p:cNvPr id="5" name="Footer Placeholder 4"/>
          <p:cNvSpPr>
            <a:spLocks noGrp="1"/>
          </p:cNvSpPr>
          <p:nvPr>
            <p:ph type="ftr" sz="quarter" idx="11"/>
          </p:nvPr>
        </p:nvSpPr>
        <p:spPr>
          <a:xfrm>
            <a:off x="3124200" y="647549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475490"/>
            <a:ext cx="2133600" cy="365125"/>
          </a:xfrm>
          <a:prstGeom prst="rect">
            <a:avLst/>
          </a:prstGeom>
        </p:spPr>
        <p:txBody>
          <a:bodyPr/>
          <a:lstStyle/>
          <a:p>
            <a:fld id="{8D2DF76D-0E79-9848-B05D-B242B0FD35E7}" type="slidenum">
              <a:rPr lang="en-US" smtClean="0"/>
              <a:pPr/>
              <a:t>‹#›</a:t>
            </a:fld>
            <a:endParaRPr lang="en-US"/>
          </a:p>
        </p:txBody>
      </p:sp>
    </p:spTree>
    <p:extLst>
      <p:ext uri="{BB962C8B-B14F-4D97-AF65-F5344CB8AC3E}">
        <p14:creationId xmlns:p14="http://schemas.microsoft.com/office/powerpoint/2010/main" val="225504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475490"/>
            <a:ext cx="2133600" cy="365125"/>
          </a:xfrm>
          <a:prstGeom prst="rect">
            <a:avLst/>
          </a:prstGeom>
        </p:spPr>
        <p:txBody>
          <a:bodyPr/>
          <a:lstStyle/>
          <a:p>
            <a:fld id="{CDD216A0-FD07-6448-A37A-560E577316CC}" type="datetimeFigureOut">
              <a:rPr lang="en-US" smtClean="0"/>
              <a:pPr/>
              <a:t>12/10/2013</a:t>
            </a:fld>
            <a:endParaRPr lang="en-US"/>
          </a:p>
        </p:txBody>
      </p:sp>
      <p:sp>
        <p:nvSpPr>
          <p:cNvPr id="5" name="Footer Placeholder 4"/>
          <p:cNvSpPr>
            <a:spLocks noGrp="1"/>
          </p:cNvSpPr>
          <p:nvPr>
            <p:ph type="ftr" sz="quarter" idx="11"/>
          </p:nvPr>
        </p:nvSpPr>
        <p:spPr>
          <a:xfrm>
            <a:off x="3124200" y="647549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475490"/>
            <a:ext cx="2133600" cy="365125"/>
          </a:xfrm>
          <a:prstGeom prst="rect">
            <a:avLst/>
          </a:prstGeom>
        </p:spPr>
        <p:txBody>
          <a:bodyPr/>
          <a:lstStyle/>
          <a:p>
            <a:fld id="{8D2DF76D-0E79-9848-B05D-B242B0FD35E7}" type="slidenum">
              <a:rPr lang="en-US" smtClean="0"/>
              <a:pPr/>
              <a:t>‹#›</a:t>
            </a:fld>
            <a:endParaRPr lang="en-US"/>
          </a:p>
        </p:txBody>
      </p:sp>
    </p:spTree>
    <p:extLst>
      <p:ext uri="{BB962C8B-B14F-4D97-AF65-F5344CB8AC3E}">
        <p14:creationId xmlns:p14="http://schemas.microsoft.com/office/powerpoint/2010/main" val="286213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475490"/>
            <a:ext cx="2133600" cy="365125"/>
          </a:xfrm>
          <a:prstGeom prst="rect">
            <a:avLst/>
          </a:prstGeom>
        </p:spPr>
        <p:txBody>
          <a:bodyPr/>
          <a:lstStyle/>
          <a:p>
            <a:fld id="{CDD216A0-FD07-6448-A37A-560E577316CC}" type="datetimeFigureOut">
              <a:rPr lang="en-US" smtClean="0"/>
              <a:pPr/>
              <a:t>12/10/2013</a:t>
            </a:fld>
            <a:endParaRPr lang="en-US"/>
          </a:p>
        </p:txBody>
      </p:sp>
      <p:sp>
        <p:nvSpPr>
          <p:cNvPr id="5" name="Footer Placeholder 4"/>
          <p:cNvSpPr>
            <a:spLocks noGrp="1"/>
          </p:cNvSpPr>
          <p:nvPr>
            <p:ph type="ftr" sz="quarter" idx="11"/>
          </p:nvPr>
        </p:nvSpPr>
        <p:spPr>
          <a:xfrm>
            <a:off x="3124200" y="647549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475490"/>
            <a:ext cx="2133600" cy="365125"/>
          </a:xfrm>
          <a:prstGeom prst="rect">
            <a:avLst/>
          </a:prstGeom>
        </p:spPr>
        <p:txBody>
          <a:bodyPr/>
          <a:lstStyle/>
          <a:p>
            <a:fld id="{8D2DF76D-0E79-9848-B05D-B242B0FD35E7}" type="slidenum">
              <a:rPr lang="en-US" smtClean="0"/>
              <a:pPr/>
              <a:t>‹#›</a:t>
            </a:fld>
            <a:endParaRPr lang="en-US"/>
          </a:p>
        </p:txBody>
      </p:sp>
    </p:spTree>
    <p:extLst>
      <p:ext uri="{BB962C8B-B14F-4D97-AF65-F5344CB8AC3E}">
        <p14:creationId xmlns:p14="http://schemas.microsoft.com/office/powerpoint/2010/main" val="41463790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475490"/>
            <a:ext cx="2133600" cy="365125"/>
          </a:xfrm>
          <a:prstGeom prst="rect">
            <a:avLst/>
          </a:prstGeom>
        </p:spPr>
        <p:txBody>
          <a:bodyPr/>
          <a:lstStyle/>
          <a:p>
            <a:fld id="{CDD216A0-FD07-6448-A37A-560E577316CC}" type="datetimeFigureOut">
              <a:rPr lang="en-US" smtClean="0"/>
              <a:pPr/>
              <a:t>12/10/2013</a:t>
            </a:fld>
            <a:endParaRPr lang="en-US"/>
          </a:p>
        </p:txBody>
      </p:sp>
      <p:sp>
        <p:nvSpPr>
          <p:cNvPr id="5" name="Footer Placeholder 4"/>
          <p:cNvSpPr>
            <a:spLocks noGrp="1"/>
          </p:cNvSpPr>
          <p:nvPr>
            <p:ph type="ftr" sz="quarter" idx="11"/>
          </p:nvPr>
        </p:nvSpPr>
        <p:spPr>
          <a:xfrm>
            <a:off x="3124200" y="647549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475490"/>
            <a:ext cx="2133600" cy="365125"/>
          </a:xfrm>
          <a:prstGeom prst="rect">
            <a:avLst/>
          </a:prstGeom>
        </p:spPr>
        <p:txBody>
          <a:bodyPr/>
          <a:lstStyle/>
          <a:p>
            <a:fld id="{8D2DF76D-0E79-9848-B05D-B242B0FD35E7}" type="slidenum">
              <a:rPr lang="en-US" smtClean="0"/>
              <a:pPr/>
              <a:t>‹#›</a:t>
            </a:fld>
            <a:endParaRPr lang="en-US"/>
          </a:p>
        </p:txBody>
      </p:sp>
    </p:spTree>
    <p:extLst>
      <p:ext uri="{BB962C8B-B14F-4D97-AF65-F5344CB8AC3E}">
        <p14:creationId xmlns:p14="http://schemas.microsoft.com/office/powerpoint/2010/main" val="240957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475490"/>
            <a:ext cx="2133600" cy="365125"/>
          </a:xfrm>
          <a:prstGeom prst="rect">
            <a:avLst/>
          </a:prstGeom>
        </p:spPr>
        <p:txBody>
          <a:bodyPr/>
          <a:lstStyle/>
          <a:p>
            <a:fld id="{CDD216A0-FD07-6448-A37A-560E577316CC}" type="datetimeFigureOut">
              <a:rPr lang="en-US" smtClean="0"/>
              <a:pPr/>
              <a:t>12/10/2013</a:t>
            </a:fld>
            <a:endParaRPr lang="en-US"/>
          </a:p>
        </p:txBody>
      </p:sp>
      <p:sp>
        <p:nvSpPr>
          <p:cNvPr id="6" name="Footer Placeholder 5"/>
          <p:cNvSpPr>
            <a:spLocks noGrp="1"/>
          </p:cNvSpPr>
          <p:nvPr>
            <p:ph type="ftr" sz="quarter" idx="11"/>
          </p:nvPr>
        </p:nvSpPr>
        <p:spPr>
          <a:xfrm>
            <a:off x="3124200" y="647549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475490"/>
            <a:ext cx="2133600" cy="365125"/>
          </a:xfrm>
          <a:prstGeom prst="rect">
            <a:avLst/>
          </a:prstGeom>
        </p:spPr>
        <p:txBody>
          <a:bodyPr/>
          <a:lstStyle/>
          <a:p>
            <a:fld id="{8D2DF76D-0E79-9848-B05D-B242B0FD35E7}" type="slidenum">
              <a:rPr lang="en-US" smtClean="0"/>
              <a:pPr/>
              <a:t>‹#›</a:t>
            </a:fld>
            <a:endParaRPr lang="en-US"/>
          </a:p>
        </p:txBody>
      </p:sp>
    </p:spTree>
    <p:extLst>
      <p:ext uri="{BB962C8B-B14F-4D97-AF65-F5344CB8AC3E}">
        <p14:creationId xmlns:p14="http://schemas.microsoft.com/office/powerpoint/2010/main" val="110221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475490"/>
            <a:ext cx="2133600" cy="365125"/>
          </a:xfrm>
          <a:prstGeom prst="rect">
            <a:avLst/>
          </a:prstGeom>
        </p:spPr>
        <p:txBody>
          <a:bodyPr/>
          <a:lstStyle/>
          <a:p>
            <a:fld id="{CDD216A0-FD07-6448-A37A-560E577316CC}" type="datetimeFigureOut">
              <a:rPr lang="en-US" smtClean="0"/>
              <a:pPr/>
              <a:t>12/10/2013</a:t>
            </a:fld>
            <a:endParaRPr lang="en-US"/>
          </a:p>
        </p:txBody>
      </p:sp>
      <p:sp>
        <p:nvSpPr>
          <p:cNvPr id="8" name="Footer Placeholder 7"/>
          <p:cNvSpPr>
            <a:spLocks noGrp="1"/>
          </p:cNvSpPr>
          <p:nvPr>
            <p:ph type="ftr" sz="quarter" idx="11"/>
          </p:nvPr>
        </p:nvSpPr>
        <p:spPr>
          <a:xfrm>
            <a:off x="3124200" y="647549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475490"/>
            <a:ext cx="2133600" cy="365125"/>
          </a:xfrm>
          <a:prstGeom prst="rect">
            <a:avLst/>
          </a:prstGeom>
        </p:spPr>
        <p:txBody>
          <a:bodyPr/>
          <a:lstStyle/>
          <a:p>
            <a:fld id="{8D2DF76D-0E79-9848-B05D-B242B0FD35E7}" type="slidenum">
              <a:rPr lang="en-US" smtClean="0"/>
              <a:pPr/>
              <a:t>‹#›</a:t>
            </a:fld>
            <a:endParaRPr lang="en-US"/>
          </a:p>
        </p:txBody>
      </p:sp>
    </p:spTree>
    <p:extLst>
      <p:ext uri="{BB962C8B-B14F-4D97-AF65-F5344CB8AC3E}">
        <p14:creationId xmlns:p14="http://schemas.microsoft.com/office/powerpoint/2010/main" val="182167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475490"/>
            <a:ext cx="2133600" cy="365125"/>
          </a:xfrm>
          <a:prstGeom prst="rect">
            <a:avLst/>
          </a:prstGeom>
        </p:spPr>
        <p:txBody>
          <a:bodyPr/>
          <a:lstStyle/>
          <a:p>
            <a:fld id="{CDD216A0-FD07-6448-A37A-560E577316CC}" type="datetimeFigureOut">
              <a:rPr lang="en-US" smtClean="0"/>
              <a:pPr/>
              <a:t>12/10/2013</a:t>
            </a:fld>
            <a:endParaRPr lang="en-US"/>
          </a:p>
        </p:txBody>
      </p:sp>
      <p:sp>
        <p:nvSpPr>
          <p:cNvPr id="4" name="Footer Placeholder 3"/>
          <p:cNvSpPr>
            <a:spLocks noGrp="1"/>
          </p:cNvSpPr>
          <p:nvPr>
            <p:ph type="ftr" sz="quarter" idx="11"/>
          </p:nvPr>
        </p:nvSpPr>
        <p:spPr>
          <a:xfrm>
            <a:off x="3124200" y="647549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475490"/>
            <a:ext cx="2133600" cy="365125"/>
          </a:xfrm>
          <a:prstGeom prst="rect">
            <a:avLst/>
          </a:prstGeom>
        </p:spPr>
        <p:txBody>
          <a:bodyPr/>
          <a:lstStyle/>
          <a:p>
            <a:fld id="{8D2DF76D-0E79-9848-B05D-B242B0FD35E7}" type="slidenum">
              <a:rPr lang="en-US" smtClean="0"/>
              <a:pPr/>
              <a:t>‹#›</a:t>
            </a:fld>
            <a:endParaRPr lang="en-US"/>
          </a:p>
        </p:txBody>
      </p:sp>
    </p:spTree>
    <p:extLst>
      <p:ext uri="{BB962C8B-B14F-4D97-AF65-F5344CB8AC3E}">
        <p14:creationId xmlns:p14="http://schemas.microsoft.com/office/powerpoint/2010/main" val="382008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5490"/>
            <a:ext cx="2133600" cy="365125"/>
          </a:xfrm>
          <a:prstGeom prst="rect">
            <a:avLst/>
          </a:prstGeom>
        </p:spPr>
        <p:txBody>
          <a:bodyPr/>
          <a:lstStyle/>
          <a:p>
            <a:fld id="{CDD216A0-FD07-6448-A37A-560E577316CC}" type="datetimeFigureOut">
              <a:rPr lang="en-US" smtClean="0"/>
              <a:pPr/>
              <a:t>12/10/2013</a:t>
            </a:fld>
            <a:endParaRPr lang="en-US"/>
          </a:p>
        </p:txBody>
      </p:sp>
      <p:sp>
        <p:nvSpPr>
          <p:cNvPr id="3" name="Footer Placeholder 2"/>
          <p:cNvSpPr>
            <a:spLocks noGrp="1"/>
          </p:cNvSpPr>
          <p:nvPr>
            <p:ph type="ftr" sz="quarter" idx="11"/>
          </p:nvPr>
        </p:nvSpPr>
        <p:spPr>
          <a:xfrm>
            <a:off x="3124200" y="647549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475490"/>
            <a:ext cx="2133600" cy="365125"/>
          </a:xfrm>
          <a:prstGeom prst="rect">
            <a:avLst/>
          </a:prstGeom>
        </p:spPr>
        <p:txBody>
          <a:bodyPr/>
          <a:lstStyle/>
          <a:p>
            <a:fld id="{8D2DF76D-0E79-9848-B05D-B242B0FD35E7}" type="slidenum">
              <a:rPr lang="en-US" smtClean="0"/>
              <a:pPr/>
              <a:t>‹#›</a:t>
            </a:fld>
            <a:endParaRPr lang="en-US"/>
          </a:p>
        </p:txBody>
      </p:sp>
    </p:spTree>
    <p:extLst>
      <p:ext uri="{BB962C8B-B14F-4D97-AF65-F5344CB8AC3E}">
        <p14:creationId xmlns:p14="http://schemas.microsoft.com/office/powerpoint/2010/main" val="167064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475490"/>
            <a:ext cx="2133600" cy="365125"/>
          </a:xfrm>
          <a:prstGeom prst="rect">
            <a:avLst/>
          </a:prstGeom>
        </p:spPr>
        <p:txBody>
          <a:bodyPr/>
          <a:lstStyle/>
          <a:p>
            <a:fld id="{CDD216A0-FD07-6448-A37A-560E577316CC}" type="datetimeFigureOut">
              <a:rPr lang="en-US" smtClean="0"/>
              <a:pPr/>
              <a:t>12/10/2013</a:t>
            </a:fld>
            <a:endParaRPr lang="en-US"/>
          </a:p>
        </p:txBody>
      </p:sp>
      <p:sp>
        <p:nvSpPr>
          <p:cNvPr id="6" name="Footer Placeholder 5"/>
          <p:cNvSpPr>
            <a:spLocks noGrp="1"/>
          </p:cNvSpPr>
          <p:nvPr>
            <p:ph type="ftr" sz="quarter" idx="11"/>
          </p:nvPr>
        </p:nvSpPr>
        <p:spPr>
          <a:xfrm>
            <a:off x="3124200" y="647549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475490"/>
            <a:ext cx="2133600" cy="365125"/>
          </a:xfrm>
          <a:prstGeom prst="rect">
            <a:avLst/>
          </a:prstGeom>
        </p:spPr>
        <p:txBody>
          <a:bodyPr/>
          <a:lstStyle/>
          <a:p>
            <a:fld id="{8D2DF76D-0E79-9848-B05D-B242B0FD35E7}" type="slidenum">
              <a:rPr lang="en-US" smtClean="0"/>
              <a:pPr/>
              <a:t>‹#›</a:t>
            </a:fld>
            <a:endParaRPr lang="en-US"/>
          </a:p>
        </p:txBody>
      </p:sp>
    </p:spTree>
    <p:extLst>
      <p:ext uri="{BB962C8B-B14F-4D97-AF65-F5344CB8AC3E}">
        <p14:creationId xmlns:p14="http://schemas.microsoft.com/office/powerpoint/2010/main" val="193600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475490"/>
            <a:ext cx="2133600" cy="365125"/>
          </a:xfrm>
          <a:prstGeom prst="rect">
            <a:avLst/>
          </a:prstGeom>
        </p:spPr>
        <p:txBody>
          <a:bodyPr/>
          <a:lstStyle/>
          <a:p>
            <a:fld id="{CDD216A0-FD07-6448-A37A-560E577316CC}" type="datetimeFigureOut">
              <a:rPr lang="en-US" smtClean="0"/>
              <a:pPr/>
              <a:t>12/10/2013</a:t>
            </a:fld>
            <a:endParaRPr lang="en-US"/>
          </a:p>
        </p:txBody>
      </p:sp>
      <p:sp>
        <p:nvSpPr>
          <p:cNvPr id="6" name="Footer Placeholder 5"/>
          <p:cNvSpPr>
            <a:spLocks noGrp="1"/>
          </p:cNvSpPr>
          <p:nvPr>
            <p:ph type="ftr" sz="quarter" idx="11"/>
          </p:nvPr>
        </p:nvSpPr>
        <p:spPr>
          <a:xfrm>
            <a:off x="3124200" y="647549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475490"/>
            <a:ext cx="2133600" cy="365125"/>
          </a:xfrm>
          <a:prstGeom prst="rect">
            <a:avLst/>
          </a:prstGeom>
        </p:spPr>
        <p:txBody>
          <a:bodyPr/>
          <a:lstStyle/>
          <a:p>
            <a:fld id="{8D2DF76D-0E79-9848-B05D-B242B0FD35E7}" type="slidenum">
              <a:rPr lang="en-US" smtClean="0"/>
              <a:pPr/>
              <a:t>‹#›</a:t>
            </a:fld>
            <a:endParaRPr lang="en-US"/>
          </a:p>
        </p:txBody>
      </p:sp>
    </p:spTree>
    <p:extLst>
      <p:ext uri="{BB962C8B-B14F-4D97-AF65-F5344CB8AC3E}">
        <p14:creationId xmlns:p14="http://schemas.microsoft.com/office/powerpoint/2010/main" val="138117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gif"/><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alpha val="6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048" y="274638"/>
            <a:ext cx="6605752"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3696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7" name="Picture 2"/>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9709" y="6243555"/>
            <a:ext cx="1337378" cy="54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2595" y="5988688"/>
            <a:ext cx="1121978" cy="77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userDrawn="1"/>
        </p:nvPicPr>
        <p:blipFill>
          <a:blip r:embed="rId1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175466" y="5938269"/>
            <a:ext cx="865008" cy="87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230082" y="6032610"/>
            <a:ext cx="1808705" cy="697643"/>
          </a:xfrm>
          <a:prstGeom prst="rect">
            <a:avLst/>
          </a:prstGeom>
        </p:spPr>
      </p:pic>
      <p:pic>
        <p:nvPicPr>
          <p:cNvPr id="11" name="Picture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5949" y="6018642"/>
            <a:ext cx="3097082" cy="743143"/>
          </a:xfrm>
          <a:prstGeom prst="rect">
            <a:avLst/>
          </a:prstGeom>
        </p:spPr>
      </p:pic>
      <p:pic>
        <p:nvPicPr>
          <p:cNvPr id="1026" name="Picture 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26128" y="146434"/>
            <a:ext cx="181133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587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6YEtEyr6N4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6YEtEyr6N4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072055"/>
            <a:ext cx="7772400" cy="4461642"/>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GB" b="1" dirty="0"/>
              <a:t>"Disability: Access to and Engagement in the Arts. What Can Law Do</a:t>
            </a:r>
            <a:r>
              <a:rPr lang="en-GB" b="1" dirty="0" smtClean="0"/>
              <a:t>?“</a:t>
            </a:r>
            <a:br>
              <a:rPr lang="en-GB" b="1" dirty="0" smtClean="0"/>
            </a:br>
            <a:r>
              <a:rPr lang="en-US" dirty="0" smtClean="0"/>
              <a:t/>
            </a:r>
            <a:br>
              <a:rPr lang="en-US" dirty="0" smtClean="0"/>
            </a:br>
            <a:r>
              <a:rPr lang="en-US" sz="3100" dirty="0" smtClean="0"/>
              <a:t>Professor </a:t>
            </a:r>
            <a:r>
              <a:rPr lang="en-US" sz="3100" dirty="0"/>
              <a:t>Charlotte Waelde, University of </a:t>
            </a:r>
            <a:r>
              <a:rPr lang="en-US" sz="3100" dirty="0" smtClean="0"/>
              <a:t>Exeter</a:t>
            </a:r>
            <a:br>
              <a:rPr lang="en-US" sz="3100" dirty="0" smtClean="0"/>
            </a:br>
            <a:r>
              <a:rPr lang="en-US" sz="3100" dirty="0"/>
              <a:t>Dr Abbe Brown, University of </a:t>
            </a:r>
            <a:r>
              <a:rPr lang="en-US" sz="3100" dirty="0" smtClean="0"/>
              <a:t>Aberdeen</a:t>
            </a:r>
            <a:br>
              <a:rPr lang="en-US" sz="3100" dirty="0" smtClean="0"/>
            </a:br>
            <a:r>
              <a:rPr lang="en-US" sz="3100" dirty="0" smtClean="0"/>
              <a:t>4 October 2013</a:t>
            </a:r>
            <a:r>
              <a:rPr lang="en-US" sz="3600" dirty="0"/>
              <a:t/>
            </a:r>
            <a:br>
              <a:rPr lang="en-US" sz="3600" dirty="0"/>
            </a:br>
            <a:r>
              <a:rPr lang="en-US" b="1" dirty="0" smtClean="0"/>
              <a:t/>
            </a:r>
            <a:br>
              <a:rPr lang="en-US" b="1" dirty="0" smtClean="0"/>
            </a:br>
            <a:r>
              <a:rPr lang="en-US" b="1" dirty="0" smtClean="0"/>
              <a:t/>
            </a:r>
            <a:br>
              <a:rPr lang="en-US" b="1" dirty="0" smtClean="0"/>
            </a:br>
            <a:endParaRPr lang="en-GB" dirty="0"/>
          </a:p>
        </p:txBody>
      </p:sp>
    </p:spTree>
    <p:extLst>
      <p:ext uri="{BB962C8B-B14F-4D97-AF65-F5344CB8AC3E}">
        <p14:creationId xmlns:p14="http://schemas.microsoft.com/office/powerpoint/2010/main" val="2433542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What does Law do?  3  </a:t>
            </a:r>
            <a:endParaRPr lang="en-US" dirty="0"/>
          </a:p>
        </p:txBody>
      </p:sp>
      <p:sp>
        <p:nvSpPr>
          <p:cNvPr id="3" name="Content Placeholder 2"/>
          <p:cNvSpPr>
            <a:spLocks noGrp="1"/>
          </p:cNvSpPr>
          <p:nvPr>
            <p:ph idx="1"/>
          </p:nvPr>
        </p:nvSpPr>
        <p:spPr>
          <a:xfrm>
            <a:off x="457200" y="1608084"/>
            <a:ext cx="8229600" cy="4240923"/>
          </a:xfrm>
        </p:spPr>
        <p:txBody>
          <a:bodyPr>
            <a:normAutofit fontScale="77500" lnSpcReduction="20000"/>
          </a:bodyPr>
          <a:lstStyle/>
          <a:p>
            <a:pPr marL="0" indent="0">
              <a:buNone/>
            </a:pPr>
            <a:r>
              <a:rPr lang="en-US" sz="2800" b="1" dirty="0"/>
              <a:t>The copyright </a:t>
            </a:r>
            <a:r>
              <a:rPr lang="en-US" sz="2800" b="1" dirty="0" smtClean="0"/>
              <a:t>perspective</a:t>
            </a:r>
          </a:p>
          <a:p>
            <a:pPr marL="0" indent="0">
              <a:buNone/>
            </a:pPr>
            <a:endParaRPr lang="en-US" sz="2800" dirty="0"/>
          </a:p>
          <a:p>
            <a:pPr marL="0" indent="0">
              <a:buNone/>
            </a:pPr>
            <a:r>
              <a:rPr lang="en-US" sz="3600" dirty="0" smtClean="0"/>
              <a:t>Copyright </a:t>
            </a:r>
            <a:r>
              <a:rPr lang="en-US" sz="3600" dirty="0"/>
              <a:t>owner controls </a:t>
            </a:r>
            <a:r>
              <a:rPr lang="en-US" sz="3600" dirty="0" smtClean="0"/>
              <a:t>reproduction and rewards (some) intellectual </a:t>
            </a:r>
            <a:r>
              <a:rPr lang="en-US" sz="3600" dirty="0" err="1" smtClean="0"/>
              <a:t>endeavour</a:t>
            </a:r>
            <a:endParaRPr lang="en-US" sz="3600" dirty="0" smtClean="0"/>
          </a:p>
          <a:p>
            <a:pPr marL="0" indent="0">
              <a:buNone/>
            </a:pPr>
            <a:r>
              <a:rPr lang="en-GB" sz="3600" dirty="0"/>
              <a:t>	</a:t>
            </a:r>
            <a:r>
              <a:rPr lang="en-GB" sz="3600" dirty="0" smtClean="0"/>
              <a:t>-creators and copyright - dancers</a:t>
            </a:r>
            <a:endParaRPr lang="en-US" sz="3600" dirty="0" smtClean="0"/>
          </a:p>
          <a:p>
            <a:pPr marL="0" indent="0">
              <a:buNone/>
            </a:pPr>
            <a:r>
              <a:rPr lang="en-US" dirty="0" smtClean="0"/>
              <a:t>	-</a:t>
            </a:r>
            <a:r>
              <a:rPr lang="en-US" sz="3600" dirty="0" smtClean="0"/>
              <a:t>limits and users – visually impaired</a:t>
            </a:r>
          </a:p>
          <a:p>
            <a:pPr lvl="3"/>
            <a:r>
              <a:rPr lang="en-US" sz="3200" dirty="0" smtClean="0"/>
              <a:t>UK </a:t>
            </a:r>
            <a:r>
              <a:rPr lang="en-US" sz="3200" dirty="0"/>
              <a:t>CVIPA 2002 and </a:t>
            </a:r>
            <a:r>
              <a:rPr lang="en-US" sz="3200" dirty="0" smtClean="0"/>
              <a:t>Hargreaves</a:t>
            </a:r>
          </a:p>
          <a:p>
            <a:pPr lvl="2"/>
            <a:endParaRPr lang="en-US" sz="1400" dirty="0"/>
          </a:p>
          <a:p>
            <a:pPr lvl="2"/>
            <a:endParaRPr lang="en-US" sz="1400" dirty="0"/>
          </a:p>
          <a:p>
            <a:pPr marL="0" lvl="2" indent="0">
              <a:buNone/>
            </a:pPr>
            <a:r>
              <a:rPr lang="en-US" sz="3600" dirty="0" smtClean="0"/>
              <a:t>International </a:t>
            </a:r>
            <a:r>
              <a:rPr lang="en-US" sz="3600" dirty="0"/>
              <a:t>copyright treaties “blind” to </a:t>
            </a:r>
            <a:r>
              <a:rPr lang="en-US" sz="3600" dirty="0" smtClean="0"/>
              <a:t>disability</a:t>
            </a:r>
          </a:p>
          <a:p>
            <a:pPr marL="0" lvl="2" indent="0">
              <a:buNone/>
            </a:pPr>
            <a:r>
              <a:rPr lang="en-GB" dirty="0" smtClean="0"/>
              <a:t>	-</a:t>
            </a:r>
            <a:r>
              <a:rPr lang="en-GB" sz="3000" dirty="0" smtClean="0"/>
              <a:t>until </a:t>
            </a:r>
            <a:r>
              <a:rPr lang="en-GB" sz="3000" dirty="0"/>
              <a:t>the </a:t>
            </a:r>
            <a:r>
              <a:rPr lang="en-GB" sz="3000" dirty="0" smtClean="0"/>
              <a:t>“Miracle” </a:t>
            </a:r>
            <a:r>
              <a:rPr lang="en-GB" sz="3000" dirty="0"/>
              <a:t>at Marrakesh</a:t>
            </a:r>
            <a:endParaRPr lang="en-US" sz="3000" dirty="0"/>
          </a:p>
          <a:p>
            <a:pPr marL="0" lvl="2" indent="0">
              <a:buNone/>
            </a:pPr>
            <a:endParaRPr lang="en-US" dirty="0"/>
          </a:p>
          <a:p>
            <a:pPr marL="0" indent="0">
              <a:buNone/>
            </a:pPr>
            <a:endParaRPr lang="en-US" sz="1800" dirty="0"/>
          </a:p>
          <a:p>
            <a:endParaRPr lang="en-US" sz="1800" dirty="0"/>
          </a:p>
        </p:txBody>
      </p:sp>
    </p:spTree>
    <p:extLst>
      <p:ext uri="{BB962C8B-B14F-4D97-AF65-F5344CB8AC3E}">
        <p14:creationId xmlns:p14="http://schemas.microsoft.com/office/powerpoint/2010/main" val="3087329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influence of the models</a:t>
            </a:r>
            <a:endParaRPr lang="en-GB" dirty="0"/>
          </a:p>
        </p:txBody>
      </p:sp>
      <p:sp>
        <p:nvSpPr>
          <p:cNvPr id="3" name="Content Placeholder 2"/>
          <p:cNvSpPr>
            <a:spLocks noGrp="1"/>
          </p:cNvSpPr>
          <p:nvPr>
            <p:ph idx="1"/>
          </p:nvPr>
        </p:nvSpPr>
        <p:spPr/>
        <p:txBody>
          <a:bodyPr>
            <a:normAutofit fontScale="85000" lnSpcReduction="20000"/>
          </a:bodyPr>
          <a:lstStyle/>
          <a:p>
            <a:pPr>
              <a:buNone/>
            </a:pPr>
            <a:r>
              <a:rPr lang="en-GB" dirty="0" smtClean="0"/>
              <a:t>Marrakesh Treaty 2013 Fourth </a:t>
            </a:r>
            <a:r>
              <a:rPr lang="en-GB" dirty="0" err="1" smtClean="0"/>
              <a:t>para</a:t>
            </a:r>
            <a:r>
              <a:rPr lang="en-GB" dirty="0" smtClean="0"/>
              <a:t> preamble</a:t>
            </a:r>
          </a:p>
          <a:p>
            <a:pPr>
              <a:buNone/>
            </a:pPr>
            <a:r>
              <a:rPr lang="en-US" i="1" dirty="0" smtClean="0"/>
              <a:t>Aware of the barriers of persons with visual impairments or with other print disabilities to access published works in achieving equal opportunities in society, and the need to both expand the number of works in accessible formats and to improve the circulation of such works</a:t>
            </a:r>
          </a:p>
          <a:p>
            <a:pPr>
              <a:buNone/>
            </a:pPr>
            <a:endParaRPr lang="en-US" i="1" dirty="0" smtClean="0"/>
          </a:p>
          <a:p>
            <a:pPr>
              <a:buNone/>
            </a:pPr>
            <a:r>
              <a:rPr lang="en-US" dirty="0" smtClean="0"/>
              <a:t>Links disability and human rights, notes the importance of copyright protection and seeks to balance the interests of </a:t>
            </a:r>
            <a:r>
              <a:rPr lang="en-US" dirty="0" err="1" smtClean="0"/>
              <a:t>rightholders</a:t>
            </a:r>
            <a:r>
              <a:rPr lang="en-US" dirty="0" smtClean="0"/>
              <a:t> and authors.</a:t>
            </a:r>
            <a:endParaRPr lang="en-GB"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Legal outcomes</a:t>
            </a:r>
            <a:endParaRPr lang="en-US" dirty="0"/>
          </a:p>
        </p:txBody>
      </p:sp>
      <p:sp>
        <p:nvSpPr>
          <p:cNvPr id="3" name="Content Placeholder 2"/>
          <p:cNvSpPr>
            <a:spLocks noGrp="1"/>
          </p:cNvSpPr>
          <p:nvPr>
            <p:ph idx="1"/>
          </p:nvPr>
        </p:nvSpPr>
        <p:spPr/>
        <p:txBody>
          <a:bodyPr>
            <a:normAutofit fontScale="85000" lnSpcReduction="10000"/>
          </a:bodyPr>
          <a:lstStyle/>
          <a:p>
            <a:pPr marL="0" lvl="0" indent="0">
              <a:buNone/>
            </a:pPr>
            <a:endParaRPr lang="en-GB" dirty="0"/>
          </a:p>
          <a:p>
            <a:pPr marL="0" indent="0">
              <a:buNone/>
            </a:pPr>
            <a:r>
              <a:rPr lang="en-US" sz="3900" dirty="0" smtClean="0"/>
              <a:t>Clashes between fields</a:t>
            </a:r>
          </a:p>
          <a:p>
            <a:pPr marL="0" indent="0">
              <a:buNone/>
            </a:pPr>
            <a:endParaRPr lang="en-GB" sz="3900" dirty="0"/>
          </a:p>
          <a:p>
            <a:pPr marL="0" indent="0">
              <a:buNone/>
            </a:pPr>
            <a:r>
              <a:rPr lang="en-GB" sz="3900" dirty="0" smtClean="0"/>
              <a:t>Copyright prevails at a practical level</a:t>
            </a:r>
          </a:p>
          <a:p>
            <a:pPr marL="0" indent="0">
              <a:buNone/>
            </a:pPr>
            <a:r>
              <a:rPr lang="en-US" sz="4000" dirty="0" smtClean="0"/>
              <a:t>	Human </a:t>
            </a:r>
            <a:r>
              <a:rPr lang="en-US" sz="4000" dirty="0"/>
              <a:t>rights do not have vehicles to </a:t>
            </a:r>
            <a:r>
              <a:rPr lang="en-US" sz="4000" dirty="0" smtClean="0"/>
              <a:t>	deliver their answers</a:t>
            </a:r>
            <a:endParaRPr lang="en-US" sz="4000" dirty="0"/>
          </a:p>
          <a:p>
            <a:pPr marL="0" indent="0">
              <a:buNone/>
            </a:pPr>
            <a:endParaRPr lang="en-GB" sz="3900" dirty="0" smtClean="0"/>
          </a:p>
          <a:p>
            <a:pPr marL="0" indent="0">
              <a:buNone/>
            </a:pPr>
            <a:r>
              <a:rPr lang="en-GB" sz="3900" dirty="0" smtClean="0"/>
              <a:t>Limited identification of issue, limited action </a:t>
            </a:r>
          </a:p>
          <a:p>
            <a:pPr marL="0" indent="0">
              <a:buNone/>
            </a:pPr>
            <a:endParaRPr lang="en-GB" sz="3900" dirty="0"/>
          </a:p>
          <a:p>
            <a:endParaRPr lang="en-US" sz="3900" dirty="0"/>
          </a:p>
          <a:p>
            <a:endParaRPr lang="en-US" dirty="0"/>
          </a:p>
        </p:txBody>
      </p:sp>
    </p:spTree>
    <p:extLst>
      <p:ext uri="{BB962C8B-B14F-4D97-AF65-F5344CB8AC3E}">
        <p14:creationId xmlns:p14="http://schemas.microsoft.com/office/powerpoint/2010/main" val="1983019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What </a:t>
            </a:r>
            <a:r>
              <a:rPr lang="en-US" b="1" dirty="0" smtClean="0"/>
              <a:t>should</a:t>
            </a:r>
            <a:r>
              <a:rPr lang="en-US" dirty="0" smtClean="0"/>
              <a:t> Law do for the Arts</a:t>
            </a:r>
            <a:endParaRPr lang="en-US" dirty="0"/>
          </a:p>
        </p:txBody>
      </p:sp>
      <p:sp>
        <p:nvSpPr>
          <p:cNvPr id="3" name="Content Placeholder 2"/>
          <p:cNvSpPr>
            <a:spLocks noGrp="1"/>
          </p:cNvSpPr>
          <p:nvPr>
            <p:ph idx="1"/>
          </p:nvPr>
        </p:nvSpPr>
        <p:spPr/>
        <p:txBody>
          <a:bodyPr>
            <a:normAutofit fontScale="47500" lnSpcReduction="20000"/>
          </a:bodyPr>
          <a:lstStyle/>
          <a:p>
            <a:pPr marL="0" lvl="0" indent="0">
              <a:buNone/>
            </a:pPr>
            <a:endParaRPr lang="en-GB" dirty="0"/>
          </a:p>
          <a:p>
            <a:pPr marL="0" indent="0">
              <a:buNone/>
            </a:pPr>
            <a:r>
              <a:rPr lang="en-GB" sz="3900" dirty="0"/>
              <a:t>Key questions </a:t>
            </a:r>
          </a:p>
          <a:p>
            <a:pPr marL="0" indent="0">
              <a:buNone/>
            </a:pPr>
            <a:r>
              <a:rPr lang="en-GB" sz="3900" dirty="0"/>
              <a:t>	does copyright see difference?</a:t>
            </a:r>
          </a:p>
          <a:p>
            <a:pPr marL="0" indent="0">
              <a:buNone/>
            </a:pPr>
            <a:r>
              <a:rPr lang="en-GB" sz="3900" dirty="0"/>
              <a:t>	should it?</a:t>
            </a:r>
          </a:p>
          <a:p>
            <a:pPr marL="0" indent="0">
              <a:buNone/>
            </a:pPr>
            <a:r>
              <a:rPr lang="en-GB" sz="3900" dirty="0"/>
              <a:t>	who decides and why? </a:t>
            </a:r>
            <a:endParaRPr lang="en-GB" sz="3900" dirty="0" smtClean="0"/>
          </a:p>
          <a:p>
            <a:pPr marL="0" indent="0">
              <a:buNone/>
            </a:pPr>
            <a:r>
              <a:rPr lang="en-GB" sz="3900" dirty="0" smtClean="0"/>
              <a:t>	more treaties</a:t>
            </a:r>
            <a:endParaRPr lang="en-US" sz="3900" dirty="0"/>
          </a:p>
          <a:p>
            <a:pPr marL="0" indent="0">
              <a:buNone/>
            </a:pPr>
            <a:endParaRPr lang="en-GB" sz="3900" dirty="0" smtClean="0"/>
          </a:p>
          <a:p>
            <a:pPr marL="0" indent="0">
              <a:buNone/>
            </a:pPr>
            <a:r>
              <a:rPr lang="en-GB" sz="3900" dirty="0" smtClean="0"/>
              <a:t>What are the real issues?</a:t>
            </a:r>
          </a:p>
          <a:p>
            <a:pPr marL="0" indent="0">
              <a:buNone/>
            </a:pPr>
            <a:r>
              <a:rPr lang="en-GB" sz="3900" dirty="0"/>
              <a:t>	</a:t>
            </a:r>
            <a:r>
              <a:rPr lang="en-GB" sz="3900" dirty="0" smtClean="0"/>
              <a:t>Invisible Difference empirical work</a:t>
            </a:r>
          </a:p>
          <a:p>
            <a:pPr marL="0" indent="0">
              <a:buNone/>
            </a:pPr>
            <a:r>
              <a:rPr lang="en-GB" sz="3900" dirty="0" smtClean="0"/>
              <a:t>	wider engagement </a:t>
            </a:r>
          </a:p>
          <a:p>
            <a:pPr marL="0" indent="0">
              <a:buNone/>
            </a:pPr>
            <a:r>
              <a:rPr lang="en-GB" sz="3900" dirty="0"/>
              <a:t>	</a:t>
            </a:r>
            <a:r>
              <a:rPr lang="en-GB" sz="3900" dirty="0" smtClean="0"/>
              <a:t>	funds</a:t>
            </a:r>
          </a:p>
          <a:p>
            <a:pPr marL="0" indent="0">
              <a:buNone/>
            </a:pPr>
            <a:r>
              <a:rPr lang="en-GB" sz="3900" dirty="0" smtClean="0"/>
              <a:t>		attention</a:t>
            </a:r>
          </a:p>
          <a:p>
            <a:pPr marL="0" indent="0">
              <a:buNone/>
            </a:pPr>
            <a:r>
              <a:rPr lang="en-GB" sz="3900" dirty="0"/>
              <a:t>	</a:t>
            </a:r>
            <a:r>
              <a:rPr lang="en-GB" sz="3900" dirty="0" smtClean="0"/>
              <a:t>	enforcement avenues</a:t>
            </a:r>
            <a:endParaRPr lang="en-GB" sz="3900" dirty="0"/>
          </a:p>
          <a:p>
            <a:pPr marL="0" indent="0">
              <a:buNone/>
            </a:pPr>
            <a:endParaRPr lang="en-GB" sz="3900" dirty="0" smtClean="0"/>
          </a:p>
          <a:p>
            <a:pPr marL="0" indent="0">
              <a:buNone/>
            </a:pPr>
            <a:r>
              <a:rPr lang="en-GB" sz="3900" dirty="0" smtClean="0"/>
              <a:t>Transferability? </a:t>
            </a:r>
          </a:p>
          <a:p>
            <a:pPr marL="0" indent="0">
              <a:buNone/>
            </a:pPr>
            <a:endParaRPr lang="en-GB" sz="3900" dirty="0"/>
          </a:p>
          <a:p>
            <a:endParaRPr lang="en-US" sz="3900" dirty="0"/>
          </a:p>
          <a:p>
            <a:endParaRPr lang="en-US" dirty="0"/>
          </a:p>
        </p:txBody>
      </p:sp>
    </p:spTree>
    <p:extLst>
      <p:ext uri="{BB962C8B-B14F-4D97-AF65-F5344CB8AC3E}">
        <p14:creationId xmlns:p14="http://schemas.microsoft.com/office/powerpoint/2010/main" val="1926374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endParaRPr lang="en-GB" dirty="0"/>
          </a:p>
          <a:p>
            <a:pPr marL="0" indent="0">
              <a:buNone/>
            </a:pPr>
            <a:endParaRPr lang="en-GB" sz="3900" dirty="0" smtClean="0"/>
          </a:p>
          <a:p>
            <a:pPr marL="0" indent="0" algn="ctr">
              <a:buNone/>
            </a:pPr>
            <a:r>
              <a:rPr lang="en-GB" sz="4000" b="1" dirty="0" smtClean="0"/>
              <a:t>Taking disability seriously</a:t>
            </a:r>
            <a:endParaRPr lang="en-GB" sz="4000" b="1" dirty="0"/>
          </a:p>
          <a:p>
            <a:endParaRPr lang="en-US" sz="3900" dirty="0"/>
          </a:p>
          <a:p>
            <a:endParaRPr lang="en-US" dirty="0"/>
          </a:p>
        </p:txBody>
      </p:sp>
    </p:spTree>
    <p:extLst>
      <p:ext uri="{BB962C8B-B14F-4D97-AF65-F5344CB8AC3E}">
        <p14:creationId xmlns:p14="http://schemas.microsoft.com/office/powerpoint/2010/main" val="4219005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Arts case study 1 - Text</a:t>
            </a:r>
            <a:endParaRPr lang="en-GB" dirty="0"/>
          </a:p>
        </p:txBody>
      </p:sp>
      <p:pic>
        <p:nvPicPr>
          <p:cNvPr id="4" name="Picture 2" descr="C:\Users\law591\Pictures\Braille.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157779" y="1527997"/>
            <a:ext cx="2787411" cy="1514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81209" y="1427174"/>
            <a:ext cx="2928521" cy="1615572"/>
          </a:xfrm>
          <a:prstGeom prst="rect">
            <a:avLst/>
          </a:prstGeom>
        </p:spPr>
      </p:pic>
      <p:sp>
        <p:nvSpPr>
          <p:cNvPr id="3" name="Rectangle 2"/>
          <p:cNvSpPr/>
          <p:nvPr/>
        </p:nvSpPr>
        <p:spPr>
          <a:xfrm>
            <a:off x="583324" y="3042746"/>
            <a:ext cx="8229600" cy="2893100"/>
          </a:xfrm>
          <a:prstGeom prst="rect">
            <a:avLst/>
          </a:prstGeom>
        </p:spPr>
        <p:txBody>
          <a:bodyPr wrap="square">
            <a:spAutoFit/>
          </a:bodyPr>
          <a:lstStyle/>
          <a:p>
            <a:pPr lvl="1"/>
            <a:r>
              <a:rPr lang="en-GB" sz="1200" dirty="0"/>
              <a:t>Son of Groucho Creative Commons Attribution 2.0 Generic licence via Flickr</a:t>
            </a:r>
          </a:p>
          <a:p>
            <a:pPr lvl="1"/>
            <a:r>
              <a:rPr lang="en-GB" sz="1200" dirty="0" err="1"/>
              <a:t>Karola</a:t>
            </a:r>
            <a:r>
              <a:rPr lang="en-GB" sz="1200" dirty="0"/>
              <a:t> </a:t>
            </a:r>
            <a:r>
              <a:rPr lang="en-GB" sz="1200" dirty="0" err="1"/>
              <a:t>Riegler</a:t>
            </a:r>
            <a:r>
              <a:rPr lang="en-GB" sz="1200" dirty="0"/>
              <a:t> Photography Creative Commons Attribution – No </a:t>
            </a:r>
            <a:r>
              <a:rPr lang="en-GB" sz="1200" dirty="0" err="1"/>
              <a:t>Derivs</a:t>
            </a:r>
            <a:r>
              <a:rPr lang="en-GB" sz="1200" dirty="0"/>
              <a:t> 2.0 Generic licence via Flickr</a:t>
            </a:r>
            <a:endParaRPr lang="en-US" sz="1200" dirty="0"/>
          </a:p>
          <a:p>
            <a:pPr lvl="1"/>
            <a:endParaRPr lang="en-US" dirty="0"/>
          </a:p>
          <a:p>
            <a:pPr lvl="1"/>
            <a:r>
              <a:rPr lang="en-US" sz="2000" dirty="0"/>
              <a:t>new style – DAISY project</a:t>
            </a:r>
          </a:p>
          <a:p>
            <a:pPr lvl="2"/>
            <a:r>
              <a:rPr lang="en-US" sz="2000" dirty="0"/>
              <a:t>“the prohibitive cost of refreshable braille has forced publishers to offer only a braille reading experience through expensive hard copy. The market for the new device consists almost entirely of readers who currently do not have access to a refreshable braille display because these are mostly supplied by governments to blind people in education and employment in the most prosperous countries.” </a:t>
            </a:r>
          </a:p>
        </p:txBody>
      </p:sp>
    </p:spTree>
    <p:extLst>
      <p:ext uri="{BB962C8B-B14F-4D97-AF65-F5344CB8AC3E}">
        <p14:creationId xmlns:p14="http://schemas.microsoft.com/office/powerpoint/2010/main" val="2420881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 Focus</a:t>
            </a:r>
            <a:endParaRPr lang="en-GB"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sz="5400" dirty="0" smtClean="0"/>
              <a:t>User </a:t>
            </a:r>
            <a:endParaRPr lang="en-US" sz="5400" dirty="0" smtClean="0">
              <a:hlinkClick r:id="rId2"/>
            </a:endParaRPr>
          </a:p>
          <a:p>
            <a:pPr marL="0" lvl="1" indent="0">
              <a:buNone/>
            </a:pPr>
            <a:endParaRPr lang="en-GB" dirty="0" smtClean="0">
              <a:hlinkClick r:id="rId2"/>
            </a:endParaRPr>
          </a:p>
          <a:p>
            <a:endParaRPr lang="en-GB"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Arts case study 2 - Dance</a:t>
            </a:r>
            <a:endParaRPr lang="en-GB"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A </a:t>
            </a:r>
            <a:r>
              <a:rPr lang="en-US" dirty="0"/>
              <a:t>Casting Exploration </a:t>
            </a:r>
            <a:endParaRPr lang="en-US" dirty="0">
              <a:hlinkClick r:id="rId2"/>
            </a:endParaRPr>
          </a:p>
          <a:p>
            <a:pPr marL="0" lvl="1" indent="0">
              <a:buNone/>
            </a:pPr>
            <a:endParaRPr lang="en-GB" dirty="0" smtClean="0">
              <a:hlinkClick r:id="rId2"/>
            </a:endParaRPr>
          </a:p>
          <a:p>
            <a:pPr marL="0" lvl="1" indent="0" algn="ctr">
              <a:buNone/>
            </a:pPr>
            <a:r>
              <a:rPr lang="en-US" dirty="0" smtClean="0">
                <a:hlinkClick r:id="rId2"/>
              </a:rPr>
              <a:t>http</a:t>
            </a:r>
            <a:r>
              <a:rPr lang="en-US" dirty="0">
                <a:hlinkClick r:id="rId2"/>
              </a:rPr>
              <a:t>://www.youtube.com/watch?v=6YEtEyr6N4g</a:t>
            </a:r>
            <a:endParaRPr lang="en-US" sz="1600" dirty="0"/>
          </a:p>
          <a:p>
            <a:endParaRPr lang="en-GB" dirty="0" smtClean="0"/>
          </a:p>
          <a:p>
            <a:endParaRPr lang="en-GB" dirty="0"/>
          </a:p>
        </p:txBody>
      </p:sp>
    </p:spTree>
    <p:extLst>
      <p:ext uri="{BB962C8B-B14F-4D97-AF65-F5344CB8AC3E}">
        <p14:creationId xmlns:p14="http://schemas.microsoft.com/office/powerpoint/2010/main" val="3696158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Focus</a:t>
            </a:r>
            <a:endParaRPr lang="en-GB"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sz="4800" dirty="0" smtClean="0"/>
              <a:t>Creator(s)</a:t>
            </a:r>
            <a:endParaRPr lang="en-GB" sz="4800" dirty="0" smtClean="0"/>
          </a:p>
          <a:p>
            <a:endParaRPr lang="en-GB" dirty="0"/>
          </a:p>
        </p:txBody>
      </p:sp>
    </p:spTree>
    <p:extLst>
      <p:ext uri="{BB962C8B-B14F-4D97-AF65-F5344CB8AC3E}">
        <p14:creationId xmlns:p14="http://schemas.microsoft.com/office/powerpoint/2010/main" val="1873774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Access and engagement: special treatment?  </a:t>
            </a:r>
            <a:endParaRPr lang="en-GB" dirty="0"/>
          </a:p>
        </p:txBody>
      </p:sp>
      <p:sp>
        <p:nvSpPr>
          <p:cNvPr id="3" name="Content Placeholder 2"/>
          <p:cNvSpPr>
            <a:spLocks noGrp="1"/>
          </p:cNvSpPr>
          <p:nvPr>
            <p:ph idx="1"/>
          </p:nvPr>
        </p:nvSpPr>
        <p:spPr>
          <a:xfrm>
            <a:off x="457200" y="1417638"/>
            <a:ext cx="8229600" cy="4552163"/>
          </a:xfrm>
        </p:spPr>
        <p:txBody>
          <a:bodyPr>
            <a:normAutofit fontScale="92500"/>
          </a:bodyPr>
          <a:lstStyle/>
          <a:p>
            <a:pPr>
              <a:buNone/>
            </a:pPr>
            <a:endParaRPr lang="en-GB" sz="3400" dirty="0" smtClean="0"/>
          </a:p>
          <a:p>
            <a:pPr marL="349250" lvl="1" indent="-349250">
              <a:spcBef>
                <a:spcPts val="2000"/>
              </a:spcBef>
              <a:buClr>
                <a:schemeClr val="accent1">
                  <a:lumMod val="60000"/>
                  <a:lumOff val="40000"/>
                </a:schemeClr>
              </a:buClr>
            </a:pPr>
            <a:r>
              <a:rPr lang="en-US" sz="4000" dirty="0" smtClean="0"/>
              <a:t>What </a:t>
            </a:r>
            <a:r>
              <a:rPr lang="en-US" sz="4000" dirty="0"/>
              <a:t>is disability?</a:t>
            </a:r>
          </a:p>
          <a:p>
            <a:pPr marL="1089025" lvl="3" indent="-349250">
              <a:spcBef>
                <a:spcPts val="2000"/>
              </a:spcBef>
            </a:pPr>
            <a:r>
              <a:rPr lang="en-US" sz="3600" dirty="0"/>
              <a:t>social, medical, affirmative </a:t>
            </a:r>
          </a:p>
          <a:p>
            <a:pPr marL="1089025" lvl="3" indent="-349250">
              <a:spcBef>
                <a:spcPts val="2000"/>
              </a:spcBef>
            </a:pPr>
            <a:r>
              <a:rPr lang="en-US" sz="3600" dirty="0" smtClean="0"/>
              <a:t>cognitive/physical/sensory</a:t>
            </a:r>
          </a:p>
          <a:p>
            <a:pPr marL="749300" lvl="2" indent="-349250">
              <a:spcBef>
                <a:spcPts val="2000"/>
              </a:spcBef>
              <a:buClr>
                <a:schemeClr val="accent1">
                  <a:lumMod val="60000"/>
                  <a:lumOff val="40000"/>
                </a:schemeClr>
              </a:buClr>
            </a:pPr>
            <a:r>
              <a:rPr lang="en-GB" sz="3600" dirty="0" err="1" smtClean="0"/>
              <a:t>cf</a:t>
            </a:r>
            <a:endParaRPr lang="en-US" sz="3600" dirty="0" smtClean="0"/>
          </a:p>
          <a:p>
            <a:pPr marL="349250" lvl="1" indent="-349250">
              <a:spcBef>
                <a:spcPts val="2000"/>
              </a:spcBef>
              <a:buClr>
                <a:schemeClr val="accent1">
                  <a:lumMod val="60000"/>
                  <a:lumOff val="40000"/>
                </a:schemeClr>
              </a:buClr>
            </a:pPr>
            <a:r>
              <a:rPr lang="en-US" sz="4000" dirty="0" smtClean="0"/>
              <a:t>CRPD, national legislation, EU provisions </a:t>
            </a:r>
            <a:endParaRPr lang="en-US" sz="4000" dirty="0"/>
          </a:p>
          <a:p>
            <a:pPr marL="1089025" lvl="3" indent="-349250">
              <a:spcBef>
                <a:spcPts val="2000"/>
              </a:spcBef>
            </a:pPr>
            <a:endParaRPr lang="en-US" sz="3600" dirty="0"/>
          </a:p>
          <a:p>
            <a:pPr marL="1089025" lvl="3" indent="-349250">
              <a:spcBef>
                <a:spcPts val="2000"/>
              </a:spcBef>
            </a:pPr>
            <a:endParaRPr lang="en-US" sz="3600" dirty="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The influence of the models</a:t>
            </a:r>
            <a:endParaRPr lang="en-GB" dirty="0"/>
          </a:p>
        </p:txBody>
      </p:sp>
      <p:sp>
        <p:nvSpPr>
          <p:cNvPr id="3" name="Content Placeholder 2"/>
          <p:cNvSpPr>
            <a:spLocks noGrp="1"/>
          </p:cNvSpPr>
          <p:nvPr>
            <p:ph idx="1"/>
          </p:nvPr>
        </p:nvSpPr>
        <p:spPr>
          <a:xfrm>
            <a:off x="457200" y="1417638"/>
            <a:ext cx="8229600" cy="4552163"/>
          </a:xfrm>
        </p:spPr>
        <p:txBody>
          <a:bodyPr>
            <a:normAutofit/>
          </a:bodyPr>
          <a:lstStyle/>
          <a:p>
            <a:pPr>
              <a:buNone/>
            </a:pPr>
            <a:endParaRPr lang="en-GB" dirty="0" smtClean="0"/>
          </a:p>
          <a:p>
            <a:pPr>
              <a:buNone/>
            </a:pPr>
            <a:r>
              <a:rPr lang="en-GB" sz="2000" i="1" dirty="0" err="1" smtClean="0"/>
              <a:t>Infosoc</a:t>
            </a:r>
            <a:r>
              <a:rPr lang="en-GB" sz="2000" i="1" dirty="0" smtClean="0"/>
              <a:t> Directive 2001</a:t>
            </a:r>
          </a:p>
          <a:p>
            <a:pPr>
              <a:buNone/>
            </a:pPr>
            <a:r>
              <a:rPr lang="en-GB" sz="2000" i="1" dirty="0" smtClean="0"/>
              <a:t>(43) It is in any case important for the Member States to adopt all necessary measures to facilitate access to works by persons suffering from a disability which constitutes an obstacle to the use of the works themselves, and to pay particular attention to accessible formats.</a:t>
            </a:r>
          </a:p>
          <a:p>
            <a:pPr>
              <a:buNone/>
            </a:pPr>
            <a:endParaRPr lang="en-GB" sz="2000" i="1" dirty="0" smtClean="0"/>
          </a:p>
          <a:p>
            <a:pPr>
              <a:buNone/>
            </a:pPr>
            <a:r>
              <a:rPr lang="en-GB" sz="2000" i="1" dirty="0" smtClean="0"/>
              <a:t>CRPD 2006 Preamble e</a:t>
            </a:r>
          </a:p>
          <a:p>
            <a:pPr>
              <a:buNone/>
            </a:pPr>
            <a:r>
              <a:rPr lang="en-US" sz="2000" i="1" dirty="0" smtClean="0"/>
              <a:t>disability is an evolving concept and that disability results from the interaction between persons with impairments and attitudinal and environmental barriers that hinders their full and effective participation on an equal basis with others. </a:t>
            </a:r>
            <a:endParaRPr lang="en-GB" sz="2000" dirty="0" smtClean="0"/>
          </a:p>
          <a:p>
            <a:pPr marL="1089025" lvl="3" indent="-349250">
              <a:spcBef>
                <a:spcPts val="2000"/>
              </a:spcBef>
              <a:buNone/>
            </a:pPr>
            <a:endParaRPr lang="en-GB" dirty="0" smtClean="0"/>
          </a:p>
          <a:p>
            <a:pPr marL="1089025" lvl="3" indent="-349250">
              <a:spcBef>
                <a:spcPts val="2000"/>
              </a:spcBef>
              <a:buNone/>
            </a:pPr>
            <a:endParaRPr lang="en-US" dirty="0"/>
          </a:p>
          <a:p>
            <a:pPr marL="1089025" lvl="3" indent="-349250">
              <a:spcBef>
                <a:spcPts val="2000"/>
              </a:spcBef>
            </a:pPr>
            <a:endParaRPr lang="en-US" dirty="0"/>
          </a:p>
          <a:p>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What does Law do? - 1 </a:t>
            </a:r>
            <a:endParaRPr lang="en-US" dirty="0"/>
          </a:p>
        </p:txBody>
      </p:sp>
      <p:sp>
        <p:nvSpPr>
          <p:cNvPr id="3" name="Content Placeholder 2"/>
          <p:cNvSpPr>
            <a:spLocks noGrp="1"/>
          </p:cNvSpPr>
          <p:nvPr>
            <p:ph idx="1"/>
          </p:nvPr>
        </p:nvSpPr>
        <p:spPr>
          <a:xfrm>
            <a:off x="457200" y="1417638"/>
            <a:ext cx="8229600" cy="4552163"/>
          </a:xfrm>
        </p:spPr>
        <p:txBody>
          <a:bodyPr>
            <a:normAutofit lnSpcReduction="10000"/>
          </a:bodyPr>
          <a:lstStyle/>
          <a:p>
            <a:pPr marL="0" indent="0">
              <a:buNone/>
            </a:pPr>
            <a:r>
              <a:rPr lang="en-US" sz="2800" dirty="0"/>
              <a:t>The human rights perspective</a:t>
            </a:r>
          </a:p>
          <a:p>
            <a:pPr lvl="1"/>
            <a:endParaRPr lang="en-US" sz="1200" dirty="0"/>
          </a:p>
          <a:p>
            <a:pPr marL="0" indent="0">
              <a:buNone/>
            </a:pPr>
            <a:r>
              <a:rPr lang="en-US" sz="2150" dirty="0"/>
              <a:t>“</a:t>
            </a:r>
            <a:r>
              <a:rPr lang="en-US" sz="2400" dirty="0"/>
              <a:t>Mainstream” treaties </a:t>
            </a:r>
            <a:endParaRPr lang="en-US" sz="2400" dirty="0" smtClean="0"/>
          </a:p>
          <a:p>
            <a:pPr marL="914400" lvl="2" indent="0">
              <a:buNone/>
            </a:pPr>
            <a:r>
              <a:rPr lang="en-US" dirty="0" smtClean="0"/>
              <a:t>ICESCR (1966)</a:t>
            </a:r>
          </a:p>
          <a:p>
            <a:pPr lvl="3"/>
            <a:r>
              <a:rPr lang="en-US" sz="1600" dirty="0" smtClean="0"/>
              <a:t>cultural </a:t>
            </a:r>
            <a:r>
              <a:rPr lang="en-US" sz="1600" dirty="0"/>
              <a:t>life </a:t>
            </a:r>
          </a:p>
          <a:p>
            <a:pPr lvl="3"/>
            <a:r>
              <a:rPr lang="en-US" sz="1600" dirty="0"/>
              <a:t>reward of author</a:t>
            </a:r>
          </a:p>
          <a:p>
            <a:pPr lvl="3"/>
            <a:r>
              <a:rPr lang="en-US" sz="1600" dirty="0"/>
              <a:t>non discrimination</a:t>
            </a:r>
          </a:p>
          <a:p>
            <a:pPr lvl="4"/>
            <a:r>
              <a:rPr lang="en-US" sz="1600" dirty="0"/>
              <a:t>General Comments</a:t>
            </a:r>
          </a:p>
          <a:p>
            <a:pPr marL="914400" lvl="2" indent="0">
              <a:buNone/>
            </a:pPr>
            <a:r>
              <a:rPr lang="en-US" dirty="0" smtClean="0"/>
              <a:t>ICCPR (1966)</a:t>
            </a:r>
            <a:endParaRPr lang="en-US" dirty="0"/>
          </a:p>
          <a:p>
            <a:pPr lvl="3"/>
            <a:r>
              <a:rPr lang="en-US" sz="1600" dirty="0"/>
              <a:t>expression and information</a:t>
            </a:r>
          </a:p>
          <a:p>
            <a:pPr lvl="4"/>
            <a:r>
              <a:rPr lang="en-US" sz="1600" dirty="0"/>
              <a:t>General Comment</a:t>
            </a:r>
          </a:p>
          <a:p>
            <a:pPr marL="914400" lvl="2" indent="0">
              <a:buNone/>
            </a:pPr>
            <a:r>
              <a:rPr lang="en-US" dirty="0"/>
              <a:t>CRPD (2006</a:t>
            </a:r>
            <a:r>
              <a:rPr lang="en-US" dirty="0" smtClean="0"/>
              <a:t>)</a:t>
            </a:r>
            <a:endParaRPr lang="en-US" dirty="0"/>
          </a:p>
          <a:p>
            <a:pPr lvl="3"/>
            <a:r>
              <a:rPr lang="en-US" sz="1600" dirty="0"/>
              <a:t>develop and </a:t>
            </a:r>
            <a:r>
              <a:rPr lang="en-US" sz="1600" dirty="0" err="1"/>
              <a:t>utilise</a:t>
            </a:r>
            <a:r>
              <a:rPr lang="en-US" sz="1600" dirty="0"/>
              <a:t> creative, artistic and intellectual potential, for own benefit and enrich society; IP not to be obstacle </a:t>
            </a:r>
            <a:endParaRPr lang="en-US" sz="1600" dirty="0" smtClean="0"/>
          </a:p>
          <a:p>
            <a:pPr lvl="3"/>
            <a:endParaRPr lang="en-US" sz="1600" dirty="0"/>
          </a:p>
          <a:p>
            <a:endParaRPr lang="en-US" dirty="0"/>
          </a:p>
        </p:txBody>
      </p:sp>
    </p:spTree>
    <p:extLst>
      <p:ext uri="{BB962C8B-B14F-4D97-AF65-F5344CB8AC3E}">
        <p14:creationId xmlns:p14="http://schemas.microsoft.com/office/powerpoint/2010/main" val="763948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What does Law do? - 2 </a:t>
            </a:r>
            <a:endParaRPr lang="en-US" dirty="0"/>
          </a:p>
        </p:txBody>
      </p:sp>
      <p:sp>
        <p:nvSpPr>
          <p:cNvPr id="3" name="Content Placeholder 2"/>
          <p:cNvSpPr>
            <a:spLocks noGrp="1"/>
          </p:cNvSpPr>
          <p:nvPr>
            <p:ph idx="1"/>
          </p:nvPr>
        </p:nvSpPr>
        <p:spPr>
          <a:xfrm>
            <a:off x="457200" y="1417638"/>
            <a:ext cx="8229600" cy="4552163"/>
          </a:xfrm>
        </p:spPr>
        <p:txBody>
          <a:bodyPr>
            <a:normAutofit fontScale="92500" lnSpcReduction="10000"/>
          </a:bodyPr>
          <a:lstStyle/>
          <a:p>
            <a:pPr lvl="1"/>
            <a:endParaRPr lang="en-US" sz="1200" dirty="0"/>
          </a:p>
          <a:p>
            <a:pPr marL="0" indent="0">
              <a:buNone/>
            </a:pPr>
            <a:endParaRPr lang="en-GB" sz="2150" dirty="0" smtClean="0"/>
          </a:p>
          <a:p>
            <a:pPr marL="0" indent="0">
              <a:buNone/>
            </a:pPr>
            <a:endParaRPr lang="en-GB" sz="2150" dirty="0" smtClean="0"/>
          </a:p>
          <a:p>
            <a:pPr marL="0" indent="0">
              <a:buNone/>
            </a:pPr>
            <a:r>
              <a:rPr lang="en-GB" sz="3600" dirty="0" smtClean="0"/>
              <a:t>User:  access to information, sharing in culture, non discrimination</a:t>
            </a:r>
          </a:p>
          <a:p>
            <a:pPr marL="0" indent="0">
              <a:buNone/>
            </a:pPr>
            <a:endParaRPr lang="en-GB" sz="3600" dirty="0" smtClean="0"/>
          </a:p>
          <a:p>
            <a:pPr marL="0" indent="0">
              <a:buNone/>
            </a:pPr>
            <a:endParaRPr lang="en-GB" sz="3600" dirty="0"/>
          </a:p>
          <a:p>
            <a:pPr marL="0" indent="0">
              <a:buNone/>
            </a:pPr>
            <a:r>
              <a:rPr lang="en-GB" sz="3600" dirty="0" smtClean="0"/>
              <a:t>Creator:  reward, expression and sharing, </a:t>
            </a:r>
            <a:r>
              <a:rPr lang="en-GB" sz="3600" dirty="0"/>
              <a:t>non discrimination</a:t>
            </a:r>
          </a:p>
          <a:p>
            <a:pPr marL="0" indent="0">
              <a:buNone/>
            </a:pPr>
            <a:r>
              <a:rPr lang="en-GB" sz="2150" dirty="0" smtClean="0"/>
              <a:t> </a:t>
            </a:r>
            <a:endParaRPr lang="en-US" sz="2150" dirty="0" smtClean="0"/>
          </a:p>
          <a:p>
            <a:pPr lvl="3"/>
            <a:endParaRPr lang="en-US" sz="1600" dirty="0"/>
          </a:p>
          <a:p>
            <a:endParaRPr lang="en-US" dirty="0"/>
          </a:p>
        </p:txBody>
      </p:sp>
    </p:spTree>
    <p:extLst>
      <p:ext uri="{BB962C8B-B14F-4D97-AF65-F5344CB8AC3E}">
        <p14:creationId xmlns:p14="http://schemas.microsoft.com/office/powerpoint/2010/main" val="1320810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481</TotalTime>
  <Words>458</Words>
  <Application>Microsoft Office PowerPoint</Application>
  <PresentationFormat>On-screen Show (4:3)</PresentationFormat>
  <Paragraphs>110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"Disability: Access to and Engagement in the Arts. What Can Law Do?“  Professor Charlotte Waelde, University of Exeter Dr Abbe Brown, University of Aberdeen 4 October 2013   </vt:lpstr>
      <vt:lpstr>Arts case study 1 - Text</vt:lpstr>
      <vt:lpstr> Focus</vt:lpstr>
      <vt:lpstr>Arts case study 2 - Dance</vt:lpstr>
      <vt:lpstr>Focus</vt:lpstr>
      <vt:lpstr>Access and engagement: special treatment?  </vt:lpstr>
      <vt:lpstr>The influence of the models</vt:lpstr>
      <vt:lpstr>What does Law do? - 1 </vt:lpstr>
      <vt:lpstr>What does Law do? - 2 </vt:lpstr>
      <vt:lpstr> What does Law do?  3  </vt:lpstr>
      <vt:lpstr>The influence of the models</vt:lpstr>
      <vt:lpstr>Legal outcomes</vt:lpstr>
      <vt:lpstr>What should Law do for the Arts</vt:lpstr>
      <vt:lpstr>PowerPoint Presentation</vt:lpstr>
    </vt:vector>
  </TitlesOfParts>
  <Company>Coventry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Dance, law and disability; exploring issues of visibility and invisibility in the work of disabled dance artists</dc:title>
  <dc:creator>Sarah Whatley</dc:creator>
  <cp:lastModifiedBy>Hannah</cp:lastModifiedBy>
  <cp:revision>84</cp:revision>
  <cp:lastPrinted>2013-10-02T11:05:31Z</cp:lastPrinted>
  <dcterms:created xsi:type="dcterms:W3CDTF">2013-06-26T11:59:23Z</dcterms:created>
  <dcterms:modified xsi:type="dcterms:W3CDTF">2013-12-10T12:46:38Z</dcterms:modified>
</cp:coreProperties>
</file>